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</p:sldMasterIdLst>
  <p:notesMasterIdLst>
    <p:notesMasterId r:id="rId16"/>
  </p:notesMasterIdLst>
  <p:sldIdLst>
    <p:sldId id="263" r:id="rId2"/>
    <p:sldId id="256" r:id="rId3"/>
    <p:sldId id="257" r:id="rId4"/>
    <p:sldId id="259" r:id="rId5"/>
    <p:sldId id="258" r:id="rId6"/>
    <p:sldId id="260" r:id="rId7"/>
    <p:sldId id="265" r:id="rId8"/>
    <p:sldId id="264" r:id="rId9"/>
    <p:sldId id="266" r:id="rId10"/>
    <p:sldId id="261" r:id="rId11"/>
    <p:sldId id="262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8" autoAdjust="0"/>
    <p:restoredTop sz="94660"/>
  </p:normalViewPr>
  <p:slideViewPr>
    <p:cSldViewPr snapToGrid="0">
      <p:cViewPr varScale="1">
        <p:scale>
          <a:sx n="64" d="100"/>
          <a:sy n="64" d="100"/>
        </p:scale>
        <p:origin x="102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B6D1A-4885-4E36-A66B-BE251315B8AA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9D9976-6362-4CFB-ADD6-25C8A20CB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76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9AC3F-D4C5-4F30-93D5-BFFE0F8DCB0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06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FECF-B0D0-4067-AAB0-B7013F40EA5D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900616D-4875-43D8-A5C4-B6C3347A5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01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FECF-B0D0-4067-AAB0-B7013F40EA5D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616D-4875-43D8-A5C4-B6C3347A5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274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FECF-B0D0-4067-AAB0-B7013F40EA5D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900616D-4875-43D8-A5C4-B6C3347A5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34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FECF-B0D0-4067-AAB0-B7013F40EA5D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900616D-4875-43D8-A5C4-B6C3347A5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53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FECF-B0D0-4067-AAB0-B7013F40EA5D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900616D-4875-43D8-A5C4-B6C3347A5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510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FECF-B0D0-4067-AAB0-B7013F40EA5D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616D-4875-43D8-A5C4-B6C3347A5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28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FECF-B0D0-4067-AAB0-B7013F40EA5D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616D-4875-43D8-A5C4-B6C3347A5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565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FECF-B0D0-4067-AAB0-B7013F40EA5D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616D-4875-43D8-A5C4-B6C3347A5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52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FECF-B0D0-4067-AAB0-B7013F40EA5D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900616D-4875-43D8-A5C4-B6C3347A5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573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FECF-B0D0-4067-AAB0-B7013F40EA5D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900616D-4875-43D8-A5C4-B6C3347A5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962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FECF-B0D0-4067-AAB0-B7013F40EA5D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900616D-4875-43D8-A5C4-B6C3347A547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38580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FECF-B0D0-4067-AAB0-B7013F40EA5D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900616D-4875-43D8-A5C4-B6C3347A5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856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FECF-B0D0-4067-AAB0-B7013F40EA5D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900616D-4875-43D8-A5C4-B6C3347A547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84529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FECF-B0D0-4067-AAB0-B7013F40EA5D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900616D-4875-43D8-A5C4-B6C3347A5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4309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FECF-B0D0-4067-AAB0-B7013F40EA5D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616D-4875-43D8-A5C4-B6C3347A5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066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FECF-B0D0-4067-AAB0-B7013F40EA5D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0616D-4875-43D8-A5C4-B6C3347A5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568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4FECF-B0D0-4067-AAB0-B7013F40EA5D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900616D-4875-43D8-A5C4-B6C3347A5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20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9483" y="586854"/>
            <a:ext cx="7275462" cy="1200329"/>
          </a:xfrm>
          <a:prstGeom prst="rect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বিছমিল্লাহির রাহমানির রাহি্ম ।</a:t>
            </a:r>
          </a:p>
          <a:p>
            <a:r>
              <a:rPr lang="bn-BD" sz="3600" dirty="0" smtClean="0"/>
              <a:t>         স্বাগতম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483" y="1646504"/>
            <a:ext cx="7275462" cy="507081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 rot="19104134">
            <a:off x="4191207" y="4321254"/>
            <a:ext cx="62779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dirty="0" smtClean="0"/>
              <a:t>           </a:t>
            </a:r>
            <a:r>
              <a:rPr lang="bn-BD" sz="96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স্বাগতম</a:t>
            </a:r>
            <a:endParaRPr lang="en-US" sz="9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64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76750" y="2548793"/>
            <a:ext cx="7572160" cy="25545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/>
              <a:t>ফারুক আলম</a:t>
            </a:r>
          </a:p>
          <a:p>
            <a:r>
              <a:rPr lang="bn-BD" sz="3200" dirty="0" smtClean="0"/>
              <a:t>বি,এস,সি বি,এড </a:t>
            </a:r>
          </a:p>
          <a:p>
            <a:r>
              <a:rPr lang="bn-BD" sz="3200" dirty="0" smtClean="0"/>
              <a:t>সহকারি শিক্ষক (গণিত)</a:t>
            </a:r>
          </a:p>
          <a:p>
            <a:r>
              <a:rPr lang="bn-BD" sz="3200" dirty="0" smtClean="0"/>
              <a:t>চরকুমারিয়া ইসলামিয়া আলিম মাদ্রাসা</a:t>
            </a:r>
          </a:p>
          <a:p>
            <a:r>
              <a:rPr lang="bn-BD" sz="3200" dirty="0" smtClean="0"/>
              <a:t>মোবাঃ০১৮২২৮১৭৭১৭</a:t>
            </a:r>
          </a:p>
        </p:txBody>
      </p:sp>
      <p:sp>
        <p:nvSpPr>
          <p:cNvPr id="3" name="Rectangle 2"/>
          <p:cNvSpPr/>
          <p:nvPr/>
        </p:nvSpPr>
        <p:spPr>
          <a:xfrm>
            <a:off x="2022006" y="1251076"/>
            <a:ext cx="47436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শিক্ষক পরিচিতি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299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42135" y="2096086"/>
            <a:ext cx="7413674" cy="28007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শ্রেণী: নবম</a:t>
            </a:r>
          </a:p>
          <a:p>
            <a:r>
              <a:rPr lang="bn-BD" sz="4400" dirty="0" smtClean="0"/>
              <a:t>বিষয়: গণিত(ত্রিকোণমিতি)   </a:t>
            </a:r>
          </a:p>
          <a:p>
            <a:r>
              <a:rPr lang="bn-BD" sz="4400" dirty="0" smtClean="0"/>
              <a:t>অধ্যায়: দ্বাদশ</a:t>
            </a:r>
          </a:p>
          <a:p>
            <a:r>
              <a:rPr lang="bn-BD" sz="4400" dirty="0" smtClean="0"/>
              <a:t>অনুশীলনী: ১৩</a:t>
            </a:r>
            <a:r>
              <a:rPr lang="en-US" sz="4400" dirty="0" smtClean="0"/>
              <a:t>.</a:t>
            </a:r>
            <a:r>
              <a:rPr lang="bn-BD" sz="4400" dirty="0" smtClean="0"/>
              <a:t>১</a:t>
            </a:r>
            <a:endParaRPr lang="en-US" sz="4400" dirty="0"/>
          </a:p>
        </p:txBody>
      </p:sp>
      <p:sp>
        <p:nvSpPr>
          <p:cNvPr id="3" name="Rectangle 2"/>
          <p:cNvSpPr/>
          <p:nvPr/>
        </p:nvSpPr>
        <p:spPr>
          <a:xfrm>
            <a:off x="3742135" y="530273"/>
            <a:ext cx="437010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6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পাঠ </a:t>
            </a:r>
            <a:r>
              <a:rPr lang="bn-BD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পরিচিতি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97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219201"/>
            <a:ext cx="5638799" cy="56387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714" y="1282700"/>
            <a:ext cx="3179847" cy="5575300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270305" y="406400"/>
            <a:ext cx="850900" cy="9398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80473" y="1600200"/>
            <a:ext cx="1642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সূর্য্য</a:t>
            </a:r>
            <a:endParaRPr lang="en-US" sz="2800" dirty="0"/>
          </a:p>
        </p:txBody>
      </p:sp>
      <p:sp>
        <p:nvSpPr>
          <p:cNvPr id="2" name="Right Triangle 1"/>
          <p:cNvSpPr/>
          <p:nvPr/>
        </p:nvSpPr>
        <p:spPr>
          <a:xfrm>
            <a:off x="2472743" y="1346200"/>
            <a:ext cx="5147255" cy="4706870"/>
          </a:xfrm>
          <a:prstGeom prst="rt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17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049" y="37114"/>
            <a:ext cx="4910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উচ্চতা ও দুরত্ব</a:t>
            </a:r>
            <a:endParaRPr lang="en-US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an 2"/>
          <p:cNvSpPr/>
          <p:nvPr/>
        </p:nvSpPr>
        <p:spPr>
          <a:xfrm>
            <a:off x="787400" y="1549400"/>
            <a:ext cx="1574800" cy="487680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n 3"/>
          <p:cNvSpPr/>
          <p:nvPr/>
        </p:nvSpPr>
        <p:spPr>
          <a:xfrm>
            <a:off x="6083300" y="1549400"/>
            <a:ext cx="1676400" cy="501786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2362200" y="3365500"/>
            <a:ext cx="3721100" cy="825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দূরত্ব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 rot="5400000">
            <a:off x="6477485" y="3455084"/>
            <a:ext cx="1494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উচ্চতা</a:t>
            </a:r>
            <a:endParaRPr lang="en-US" sz="3600" dirty="0"/>
          </a:p>
        </p:txBody>
      </p:sp>
      <p:sp>
        <p:nvSpPr>
          <p:cNvPr id="7" name="Oval 6"/>
          <p:cNvSpPr/>
          <p:nvPr/>
        </p:nvSpPr>
        <p:spPr>
          <a:xfrm>
            <a:off x="787400" y="1287379"/>
            <a:ext cx="15748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083300" y="1395663"/>
            <a:ext cx="1676400" cy="5775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47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8924" y="973992"/>
            <a:ext cx="8420100" cy="4216539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bn-BD" dirty="0" smtClean="0"/>
              <a:t>                               </a:t>
            </a:r>
            <a:r>
              <a:rPr lang="bn-BD" sz="4400" dirty="0" smtClean="0"/>
              <a:t>শিখনফল </a:t>
            </a:r>
          </a:p>
          <a:p>
            <a:endParaRPr lang="bn-BD" sz="3200" dirty="0" smtClean="0"/>
          </a:p>
          <a:p>
            <a:r>
              <a:rPr lang="bn-BD" sz="3200" dirty="0" smtClean="0"/>
              <a:t>১। দুরত্বও উচ্চতা বলতে কি বুঝায় তা বলতে    পারবে।</a:t>
            </a:r>
          </a:p>
          <a:p>
            <a:r>
              <a:rPr lang="bn-BD" sz="3200" dirty="0" smtClean="0"/>
              <a:t>২। উণ্ণতি এবং অবনতি কোন কাকে বলে তা বলতে পারবে ।</a:t>
            </a:r>
          </a:p>
          <a:p>
            <a:r>
              <a:rPr lang="bn-BD" sz="3200" dirty="0" smtClean="0"/>
              <a:t>৩</a:t>
            </a:r>
            <a:r>
              <a:rPr lang="bn-BD" sz="3200" dirty="0"/>
              <a:t>। </a:t>
            </a:r>
            <a:r>
              <a:rPr lang="bn-BD" sz="3200" dirty="0" smtClean="0"/>
              <a:t>দুরত্ব ও উচ্চতা সম্পর্কীত গাণিতিক সমস্যা সমাধান করতে পারবে </a:t>
            </a:r>
            <a:r>
              <a:rPr lang="bn-BD" dirty="0" smtClean="0"/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39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 1"/>
          <p:cNvSpPr/>
          <p:nvPr/>
        </p:nvSpPr>
        <p:spPr>
          <a:xfrm>
            <a:off x="6261100" y="466758"/>
            <a:ext cx="1651000" cy="6248400"/>
          </a:xfrm>
          <a:prstGeom prst="ca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1701800" y="685800"/>
            <a:ext cx="4610100" cy="5435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60600" y="1358900"/>
            <a:ext cx="4051300" cy="4953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701800" y="6121400"/>
            <a:ext cx="711200" cy="203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438400" y="5219700"/>
            <a:ext cx="622300" cy="177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187700" y="4330700"/>
            <a:ext cx="508000" cy="190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286250" y="3090930"/>
            <a:ext cx="450850" cy="3126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311900" y="1485900"/>
            <a:ext cx="1524000" cy="12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311900" y="2628900"/>
            <a:ext cx="1676400" cy="25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311900" y="3752850"/>
            <a:ext cx="1651000" cy="44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6311900" y="5219700"/>
            <a:ext cx="1524000" cy="88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614615" y="5788394"/>
            <a:ext cx="256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দূ্রত্ব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 rot="5400000">
            <a:off x="7473189" y="3920703"/>
            <a:ext cx="1648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উচ্চতা</a:t>
            </a:r>
            <a:endParaRPr lang="en-US" sz="36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413000" y="6311614"/>
            <a:ext cx="3898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756856" y="1262130"/>
            <a:ext cx="423159" cy="3477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997003" y="2215166"/>
            <a:ext cx="463639" cy="2962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42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375" y="-22538"/>
            <a:ext cx="5636143" cy="4584700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 flipV="1">
            <a:off x="7073900" y="1917700"/>
            <a:ext cx="977900" cy="12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53400" y="1858168"/>
            <a:ext cx="177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150 </a:t>
            </a:r>
            <a:r>
              <a:rPr lang="bn-BD" dirty="0" smtClean="0"/>
              <a:t>মিটার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3168203" y="143217"/>
            <a:ext cx="4139434" cy="755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172200" y="276223"/>
            <a:ext cx="177800" cy="4095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109965" y="96903"/>
            <a:ext cx="69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60m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356100" y="276223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C00000"/>
                </a:solidFill>
              </a:rPr>
              <a:t>অবনতি কোন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Right Triangle 4"/>
          <p:cNvSpPr/>
          <p:nvPr/>
        </p:nvSpPr>
        <p:spPr>
          <a:xfrm>
            <a:off x="6946774" y="599836"/>
            <a:ext cx="53538" cy="45719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16200000">
            <a:off x="3908584" y="-488428"/>
            <a:ext cx="2754136" cy="4043969"/>
          </a:xfrm>
          <a:prstGeom prst="rt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FF00"/>
                </a:solidFill>
              </a:ln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86389" y="2434107"/>
            <a:ext cx="1378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উন্নতি কোন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7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6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n 2"/>
          <p:cNvSpPr/>
          <p:nvPr/>
        </p:nvSpPr>
        <p:spPr>
          <a:xfrm>
            <a:off x="4102100" y="1549399"/>
            <a:ext cx="1638300" cy="5465011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/>
          <p:cNvSpPr/>
          <p:nvPr/>
        </p:nvSpPr>
        <p:spPr>
          <a:xfrm>
            <a:off x="4053513" y="406127"/>
            <a:ext cx="1803400" cy="1528011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oon 5"/>
          <p:cNvSpPr/>
          <p:nvPr/>
        </p:nvSpPr>
        <p:spPr>
          <a:xfrm rot="19095374">
            <a:off x="4686300" y="0"/>
            <a:ext cx="469900" cy="508000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5029200" y="599947"/>
            <a:ext cx="5366084" cy="60655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628068" y="6629400"/>
            <a:ext cx="4767216" cy="360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486400" y="3200400"/>
            <a:ext cx="2968792" cy="34650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9216189" y="5787189"/>
            <a:ext cx="360948" cy="8422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7063205" y="5895474"/>
            <a:ext cx="691147" cy="7339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396663" y="6262437"/>
            <a:ext cx="79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45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408778" y="6087979"/>
            <a:ext cx="700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60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8301789" y="6647447"/>
            <a:ext cx="1672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60</a:t>
            </a:r>
            <a:r>
              <a:rPr lang="bn-BD" dirty="0" smtClean="0"/>
              <a:t> মিটার</a:t>
            </a:r>
            <a:endParaRPr lang="en-US" dirty="0"/>
          </a:p>
        </p:txBody>
      </p:sp>
      <p:sp>
        <p:nvSpPr>
          <p:cNvPr id="2" name="Oval 1"/>
          <p:cNvSpPr/>
          <p:nvPr/>
        </p:nvSpPr>
        <p:spPr>
          <a:xfrm>
            <a:off x="1686606" y="197124"/>
            <a:ext cx="1617785" cy="12821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881225" y="3721766"/>
            <a:ext cx="452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</a:p>
        </p:txBody>
      </p:sp>
      <p:sp>
        <p:nvSpPr>
          <p:cNvPr id="9" name="Oval 8"/>
          <p:cNvSpPr/>
          <p:nvPr/>
        </p:nvSpPr>
        <p:spPr>
          <a:xfrm>
            <a:off x="4576833" y="3814099"/>
            <a:ext cx="226183" cy="1846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40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13171" y="455113"/>
            <a:ext cx="366963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মূল্যায়ন</a:t>
            </a:r>
          </a:p>
          <a:p>
            <a:r>
              <a:rPr lang="bn-BD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একক ভাবে</a:t>
            </a:r>
          </a:p>
          <a:p>
            <a:endParaRPr lang="en-US" dirty="0"/>
          </a:p>
        </p:txBody>
      </p:sp>
      <p:sp>
        <p:nvSpPr>
          <p:cNvPr id="3" name="Right Triangle 2"/>
          <p:cNvSpPr/>
          <p:nvPr/>
        </p:nvSpPr>
        <p:spPr>
          <a:xfrm>
            <a:off x="1570121" y="1666374"/>
            <a:ext cx="3272589" cy="3681663"/>
          </a:xfrm>
          <a:prstGeom prst="rt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4018208" y="4668921"/>
            <a:ext cx="216908" cy="67911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c 8"/>
          <p:cNvSpPr/>
          <p:nvPr/>
        </p:nvSpPr>
        <p:spPr>
          <a:xfrm>
            <a:off x="1431758" y="4656221"/>
            <a:ext cx="276726" cy="61361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 9"/>
          <p:cNvSpPr/>
          <p:nvPr/>
        </p:nvSpPr>
        <p:spPr>
          <a:xfrm>
            <a:off x="1431758" y="4487779"/>
            <a:ext cx="397042" cy="806116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235116" y="5109229"/>
            <a:ext cx="818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431758" y="1666374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31758" y="5269831"/>
            <a:ext cx="276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42710" y="5348037"/>
            <a:ext cx="812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34126" y="5532703"/>
            <a:ext cx="1407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30 </a:t>
            </a:r>
            <a:r>
              <a:rPr lang="bn-BD" dirty="0" smtClean="0"/>
              <a:t>মিটার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179095" y="3621505"/>
            <a:ext cx="391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248776" y="2975174"/>
            <a:ext cx="34259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&lt;</a:t>
            </a:r>
            <a:r>
              <a:rPr lang="en-US" dirty="0" smtClean="0"/>
              <a:t>ACB=60 </a:t>
            </a:r>
            <a:r>
              <a:rPr lang="bn-BD" dirty="0" smtClean="0"/>
              <a:t>ডিগ্রী </a:t>
            </a:r>
            <a:r>
              <a:rPr lang="bn-BD" dirty="0" smtClean="0"/>
              <a:t>ভূমি </a:t>
            </a:r>
            <a:r>
              <a:rPr lang="en-US" dirty="0" smtClean="0"/>
              <a:t>BC</a:t>
            </a:r>
            <a:r>
              <a:rPr lang="bn-BD" dirty="0" smtClean="0"/>
              <a:t>=</a:t>
            </a:r>
            <a:r>
              <a:rPr lang="en-US" dirty="0" smtClean="0"/>
              <a:t> 30 </a:t>
            </a:r>
            <a:r>
              <a:rPr lang="bn-BD" dirty="0" smtClean="0"/>
              <a:t>মিটার</a:t>
            </a:r>
          </a:p>
          <a:p>
            <a:r>
              <a:rPr lang="bn-BD" dirty="0" smtClean="0"/>
              <a:t>উচ্চতা </a:t>
            </a:r>
            <a:r>
              <a:rPr lang="en-US" dirty="0" smtClean="0"/>
              <a:t>h=</a:t>
            </a:r>
            <a:r>
              <a:rPr lang="bn-BD" dirty="0" smtClean="0"/>
              <a:t>কত ?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71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1311442" y="1031342"/>
            <a:ext cx="3429370" cy="4250521"/>
          </a:xfrm>
          <a:prstGeom prst="rt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026942" y="1223889"/>
            <a:ext cx="28450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29994" y="5176911"/>
            <a:ext cx="48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839286" y="5281863"/>
            <a:ext cx="492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86068" y="2468068"/>
                <a:ext cx="489555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400" dirty="0" smtClean="0"/>
                  <a:t>উদ্দিপকের </a:t>
                </a:r>
                <a:r>
                  <a:rPr lang="bn-BD" sz="2400" dirty="0" smtClean="0"/>
                  <a:t>আলোকে প্রমাণ কর </a:t>
                </a:r>
              </a:p>
              <a:p>
                <a:r>
                  <a:rPr lang="en-US" sz="2400" dirty="0" smtClean="0"/>
                  <a:t>Sin</a:t>
                </a:r>
                <a:r>
                  <a:rPr lang="en-US" sz="2400" baseline="30000" dirty="0" smtClean="0"/>
                  <a:t>2</a:t>
                </a:r>
                <a:r>
                  <a:rPr lang="en-US" sz="2400" dirty="0" smtClean="0"/>
                  <a:t> </a:t>
                </a:r>
                <a:r>
                  <a:rPr lang="bn-BD" sz="2400" dirty="0" smtClean="0"/>
                  <a:t>A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bn-BD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cos</a:t>
                </a:r>
                <a:r>
                  <a:rPr lang="en-US" sz="2400" baseline="30000" dirty="0" smtClean="0"/>
                  <a:t>2</a:t>
                </a:r>
                <a:r>
                  <a:rPr lang="bn-BD" sz="2400" dirty="0" smtClean="0"/>
                  <a:t> A=1</a:t>
                </a:r>
                <a:endParaRPr lang="en-US" sz="2400" baseline="300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6068" y="2468068"/>
                <a:ext cx="4895556" cy="830997"/>
              </a:xfrm>
              <a:prstGeom prst="rect">
                <a:avLst/>
              </a:prstGeom>
              <a:blipFill rotWithShape="0">
                <a:blip r:embed="rId2"/>
                <a:stretch>
                  <a:fillRect l="-1868" t="-6618" b="-16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2369020" y="364710"/>
            <a:ext cx="54328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মূল্যায়ন যৌথভাবে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795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1505243" y="1990579"/>
            <a:ext cx="2827606" cy="3488787"/>
          </a:xfrm>
          <a:prstGeom prst="rt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/>
          <p:cNvSpPr/>
          <p:nvPr/>
        </p:nvSpPr>
        <p:spPr>
          <a:xfrm>
            <a:off x="6428934" y="1716258"/>
            <a:ext cx="2504049" cy="3298873"/>
          </a:xfrm>
          <a:prstGeom prst="rt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62896" y="2459865"/>
                <a:ext cx="3866038" cy="3282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                          </a:t>
                </a:r>
                <a:r>
                  <a:rPr lang="bn-BD" dirty="0" smtClean="0"/>
                  <a:t>tan&lt;ACB=AB/BC</a:t>
                </a:r>
              </a:p>
              <a:p>
                <a:endParaRPr lang="bn-BD" dirty="0" smtClean="0"/>
              </a:p>
              <a:p>
                <a:r>
                  <a:rPr lang="bn-BD" dirty="0" smtClean="0"/>
                  <a:t>                  </a:t>
                </a:r>
                <a:r>
                  <a:rPr lang="bn-BD" dirty="0"/>
                  <a:t> বা </a:t>
                </a:r>
                <a:r>
                  <a:rPr lang="bn-BD" dirty="0" smtClean="0"/>
                  <a:t>   tan60=h/30</a:t>
                </a:r>
              </a:p>
              <a:p>
                <a:endParaRPr lang="bn-BD" dirty="0"/>
              </a:p>
              <a:p>
                <a:r>
                  <a:rPr lang="bn-BD" dirty="0" smtClean="0"/>
                  <a:t>                     </a:t>
                </a:r>
                <a:r>
                  <a:rPr lang="bn-BD" dirty="0"/>
                  <a:t>বা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bn-B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bn-B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bn-B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bn-B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num>
                      <m:den>
                        <m:r>
                          <a:rPr lang="bn-B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den>
                    </m:f>
                  </m:oMath>
                </a14:m>
                <a:endParaRPr lang="bn-BD" b="0" dirty="0" smtClean="0">
                  <a:ea typeface="Cambria Math" panose="02040503050406030204" pitchFamily="18" charset="0"/>
                </a:endParaRPr>
              </a:p>
              <a:p>
                <a:endParaRPr lang="bn-BD" b="0" dirty="0" smtClean="0">
                  <a:ea typeface="Cambria Math" panose="02040503050406030204" pitchFamily="18" charset="0"/>
                </a:endParaRPr>
              </a:p>
              <a:p>
                <a:r>
                  <a:rPr lang="bn-BD" b="0" dirty="0" smtClean="0">
                    <a:ea typeface="Cambria Math" panose="02040503050406030204" pitchFamily="18" charset="0"/>
                  </a:rPr>
                  <a:t>                      </a:t>
                </a:r>
                <a:r>
                  <a:rPr lang="bn-BD" dirty="0"/>
                  <a:t> বা </a:t>
                </a:r>
                <a:r>
                  <a:rPr lang="bn-BD" b="0" dirty="0" smtClean="0">
                    <a:ea typeface="Cambria Math" panose="02040503050406030204" pitchFamily="18" charset="0"/>
                  </a:rPr>
                  <a:t>    h=30</a:t>
                </a:r>
                <a14:m>
                  <m:oMath xmlns:m="http://schemas.openxmlformats.org/officeDocument/2006/math">
                    <m:r>
                      <a:rPr lang="bn-B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√</m:t>
                    </m:r>
                    <m:r>
                      <a:rPr lang="bn-B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endParaRPr lang="bn-BD" b="0" dirty="0" smtClean="0">
                  <a:ea typeface="Cambria Math" panose="02040503050406030204" pitchFamily="18" charset="0"/>
                </a:endParaRPr>
              </a:p>
              <a:p>
                <a:endParaRPr lang="bn-BD" b="0" dirty="0" smtClean="0">
                  <a:ea typeface="Cambria Math" panose="02040503050406030204" pitchFamily="18" charset="0"/>
                </a:endParaRPr>
              </a:p>
              <a:p>
                <a:r>
                  <a:rPr lang="bn-BD" dirty="0" smtClean="0">
                    <a:ea typeface="Cambria Math" panose="02040503050406030204" pitchFamily="18" charset="0"/>
                  </a:rPr>
                  <a:t>                        </a:t>
                </a:r>
                <a:r>
                  <a:rPr lang="bn-BD" dirty="0"/>
                  <a:t> বা </a:t>
                </a:r>
                <a:r>
                  <a:rPr lang="bn-BD" dirty="0" smtClean="0">
                    <a:ea typeface="Cambria Math" panose="02040503050406030204" pitchFamily="18" charset="0"/>
                  </a:rPr>
                  <a:t>   h</a:t>
                </a:r>
                <a14:m>
                  <m:oMath xmlns:m="http://schemas.openxmlformats.org/officeDocument/2006/math">
                    <m:r>
                      <a:rPr lang="bn-BD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bn-B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51</m:t>
                    </m:r>
                    <m:r>
                      <a:rPr lang="bn-B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bn-B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962</m:t>
                    </m:r>
                  </m:oMath>
                </a14:m>
                <a:endParaRPr lang="bn-BD" b="0" dirty="0" smtClean="0">
                  <a:ea typeface="Cambria Math" panose="02040503050406030204" pitchFamily="18" charset="0"/>
                </a:endParaRPr>
              </a:p>
              <a:p>
                <a:endParaRPr lang="bn-BD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2896" y="2459865"/>
                <a:ext cx="3866038" cy="3282181"/>
              </a:xfrm>
              <a:prstGeom prst="rect">
                <a:avLst/>
              </a:prstGeom>
              <a:blipFill rotWithShape="0">
                <a:blip r:embed="rId2"/>
                <a:stretch>
                  <a:fillRect l="-1260" t="-1673" r="-1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209822" y="1716258"/>
            <a:ext cx="295421" cy="379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09822" y="5373858"/>
            <a:ext cx="590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B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32849" y="5373858"/>
            <a:ext cx="73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C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140547" y="1315023"/>
            <a:ext cx="576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A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281224" y="5166304"/>
            <a:ext cx="295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B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799341" y="5141630"/>
            <a:ext cx="520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C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786341" y="391693"/>
            <a:ext cx="45560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সমস্যা সমাধান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871567" y="1726359"/>
                <a:ext cx="3758056" cy="27392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Sin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000" baseline="30000" dirty="0" smtClean="0"/>
                  <a:t>2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000" dirty="0" err="1" smtClean="0"/>
                  <a:t>cos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000" baseline="30000" dirty="0" smtClean="0"/>
                  <a:t>2</a:t>
                </a:r>
                <a:r>
                  <a:rPr lang="en-US" sz="2000" dirty="0" smtClean="0"/>
                  <a:t>= 1</a:t>
                </a:r>
              </a:p>
              <a:p>
                <a:r>
                  <a:rPr lang="en-US" sz="2400" dirty="0" err="1" smtClean="0"/>
                  <a:t>পীথাগোরাসেরউপপা</a:t>
                </a:r>
                <a:r>
                  <a:rPr lang="bn-BD" dirty="0" smtClean="0"/>
                  <a:t>দ্যে</a:t>
                </a:r>
                <a:r>
                  <a:rPr lang="en-US" sz="2400" dirty="0" smtClean="0"/>
                  <a:t>র </a:t>
                </a:r>
                <a:r>
                  <a:rPr lang="en-US" sz="2400" dirty="0" err="1" smtClean="0"/>
                  <a:t>আলোকে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আমরা</a:t>
                </a:r>
                <a:r>
                  <a:rPr lang="bn-BD" sz="2400" dirty="0" smtClean="0"/>
                  <a:t> </a:t>
                </a:r>
                <a:r>
                  <a:rPr lang="bn-BD" dirty="0" smtClean="0"/>
                  <a:t>জানি</a:t>
                </a:r>
                <a:r>
                  <a:rPr lang="en-US" sz="2400" dirty="0" smtClean="0"/>
                  <a:t> </a:t>
                </a:r>
                <a:r>
                  <a:rPr lang="bn-BD" sz="2400" dirty="0" smtClean="0"/>
                  <a:t> </a:t>
                </a:r>
                <a:endParaRPr lang="en-US" dirty="0" smtClean="0"/>
              </a:p>
              <a:p>
                <a:r>
                  <a:rPr lang="en-US" sz="2400" dirty="0" smtClean="0"/>
                  <a:t>অতিভূজ</a:t>
                </a:r>
                <a:r>
                  <a:rPr lang="en-US" sz="2400" baseline="30000" dirty="0" smtClean="0"/>
                  <a:t>2</a:t>
                </a:r>
                <a:r>
                  <a:rPr lang="en-US" sz="2400" dirty="0" smtClean="0"/>
                  <a:t>= ভূমি</a:t>
                </a:r>
                <a:r>
                  <a:rPr lang="en-US" sz="2400" baseline="30000" dirty="0" smtClean="0"/>
                  <a:t>2</a:t>
                </a:r>
                <a:r>
                  <a:rPr lang="bn-BD" sz="2400" dirty="0" smtClean="0"/>
                  <a:t> </a:t>
                </a:r>
                <a14:m>
                  <m:oMath xmlns:m="http://schemas.openxmlformats.org/officeDocument/2006/math">
                    <m:r>
                      <a:rPr lang="bn-BD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bn-BD" dirty="0" smtClean="0"/>
                  <a:t>লম্ব</a:t>
                </a:r>
                <a:r>
                  <a:rPr lang="bn-BD" baseline="30000" dirty="0" smtClean="0"/>
                  <a:t>২</a:t>
                </a:r>
              </a:p>
              <a:p>
                <a:r>
                  <a:rPr lang="en-US" sz="2000" dirty="0" smtClean="0"/>
                  <a:t>AC</a:t>
                </a:r>
                <a:r>
                  <a:rPr lang="en-US" sz="2000" baseline="30000" dirty="0" smtClean="0"/>
                  <a:t>2</a:t>
                </a:r>
                <a:r>
                  <a:rPr lang="en-US" sz="2000" dirty="0" smtClean="0"/>
                  <a:t>= AB</a:t>
                </a:r>
                <a:r>
                  <a:rPr lang="en-US" sz="2000" baseline="30000" dirty="0" smtClean="0"/>
                  <a:t>2   </a:t>
                </a:r>
                <a14:m>
                  <m:oMath xmlns:m="http://schemas.openxmlformats.org/officeDocument/2006/math">
                    <m:r>
                      <a:rPr lang="en-US" sz="2000" i="1" baseline="30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000" baseline="30000" dirty="0" smtClean="0"/>
                  <a:t> </a:t>
                </a:r>
                <a:r>
                  <a:rPr lang="en-US" sz="2000" dirty="0" smtClean="0"/>
                  <a:t>BC</a:t>
                </a:r>
                <a:r>
                  <a:rPr lang="en-US" sz="2000" baseline="30000" dirty="0" smtClean="0"/>
                  <a:t>2</a:t>
                </a:r>
              </a:p>
              <a:p>
                <a:r>
                  <a:rPr lang="en-US" sz="2000" dirty="0" smtClean="0"/>
                  <a:t>AC</a:t>
                </a:r>
                <a:r>
                  <a:rPr lang="en-US" sz="2000" baseline="30000" dirty="0" smtClean="0"/>
                  <a:t>2</a:t>
                </a:r>
                <a:r>
                  <a:rPr lang="en-US" sz="2000" dirty="0" smtClean="0"/>
                  <a:t>/AC</a:t>
                </a:r>
                <a:r>
                  <a:rPr lang="en-US" sz="2000" baseline="30000" dirty="0" smtClean="0"/>
                  <a:t>2</a:t>
                </a:r>
                <a:r>
                  <a:rPr lang="en-US" sz="2000" dirty="0" smtClean="0"/>
                  <a:t> =AB</a:t>
                </a:r>
                <a:r>
                  <a:rPr lang="en-US" sz="2000" baseline="30000" dirty="0" smtClean="0"/>
                  <a:t>2</a:t>
                </a:r>
                <a:r>
                  <a:rPr lang="en-US" sz="2000" dirty="0" smtClean="0"/>
                  <a:t>/AC</a:t>
                </a:r>
                <a:r>
                  <a:rPr lang="en-US" sz="2000" baseline="30000" dirty="0" smtClean="0"/>
                  <a:t>2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000" dirty="0" smtClean="0"/>
                  <a:t>B</a:t>
                </a:r>
                <a:r>
                  <a:rPr lang="en-US" sz="2000" baseline="30000" dirty="0" smtClean="0"/>
                  <a:t>C2</a:t>
                </a:r>
                <a:r>
                  <a:rPr lang="en-US" sz="2000" dirty="0" smtClean="0"/>
                  <a:t>/AC</a:t>
                </a:r>
                <a:r>
                  <a:rPr lang="en-US" sz="2000" baseline="30000" dirty="0" smtClean="0"/>
                  <a:t>2</a:t>
                </a:r>
              </a:p>
              <a:p>
                <a:r>
                  <a:rPr lang="en-US" sz="2000" dirty="0" smtClean="0"/>
                  <a:t>      sin</a:t>
                </a:r>
                <a:r>
                  <a:rPr lang="en-US" sz="2000" baseline="30000" dirty="0" smtClean="0"/>
                  <a:t>2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</m:oMath>
                </a14:m>
                <a:r>
                  <a:rPr lang="en-US" sz="2000" dirty="0" smtClean="0"/>
                  <a:t>cos</a:t>
                </a:r>
                <a:r>
                  <a:rPr lang="en-US" sz="2000" baseline="30000" dirty="0" smtClean="0"/>
                  <a:t>2</a:t>
                </a:r>
                <a:r>
                  <a:rPr lang="en-US" sz="2000" dirty="0" smtClean="0"/>
                  <a:t>=1</a:t>
                </a:r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1567" y="1726359"/>
                <a:ext cx="3758056" cy="2739211"/>
              </a:xfrm>
              <a:prstGeom prst="rect">
                <a:avLst/>
              </a:prstGeom>
              <a:blipFill rotWithShape="0">
                <a:blip r:embed="rId3"/>
                <a:stretch>
                  <a:fillRect l="-2431" t="-1111" r="-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>
          <a:xfrm flipH="1">
            <a:off x="3327816" y="4781862"/>
            <a:ext cx="404735" cy="729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582649" y="5015131"/>
            <a:ext cx="75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787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73722" y="801859"/>
            <a:ext cx="56552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           </a:t>
            </a:r>
            <a:r>
              <a:rPr lang="bn-BD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বাড়ির কাজ</a:t>
            </a:r>
            <a:endParaRPr lang="en-US" sz="4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37" y="3424237"/>
            <a:ext cx="9525" cy="95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004" y="1512277"/>
            <a:ext cx="5529482" cy="50432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31323" y="1674055"/>
            <a:ext cx="2841674" cy="344658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Down Arrow 8"/>
          <p:cNvSpPr/>
          <p:nvPr/>
        </p:nvSpPr>
        <p:spPr>
          <a:xfrm>
            <a:off x="4220308" y="5162843"/>
            <a:ext cx="98474" cy="15474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2250831" y="6428935"/>
            <a:ext cx="2067951" cy="1266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743200" y="6122908"/>
            <a:ext cx="1016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১০ মিঃ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3759372" y="5697415"/>
            <a:ext cx="559410" cy="1125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759372" y="5275385"/>
            <a:ext cx="671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৩০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117058" y="1674055"/>
            <a:ext cx="3699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ঝড়ে ভাঙ্গা একটি গাছ খাড়া অংশের</a:t>
            </a:r>
          </a:p>
          <a:p>
            <a:r>
              <a:rPr lang="bn-BD" dirty="0" smtClean="0"/>
              <a:t>সাথে ৩০ডিগ্রী কোন করে  গোড়া থেকে ১০মিঃ দুরে মাটি স্পশ করে ।গাছের দৈর্ঘ্য কত?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32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32850" y="1065577"/>
            <a:ext cx="61897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ধন্যবাদ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508" y="1911826"/>
            <a:ext cx="7202658" cy="44749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02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805</TotalTime>
  <Words>215</Words>
  <Application>Microsoft Office PowerPoint</Application>
  <PresentationFormat>Widescreen</PresentationFormat>
  <Paragraphs>80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Cambria Math</vt:lpstr>
      <vt:lpstr>Century Gothic</vt:lpstr>
      <vt:lpstr>Vrinda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83</cp:revision>
  <dcterms:created xsi:type="dcterms:W3CDTF">2014-01-20T16:31:50Z</dcterms:created>
  <dcterms:modified xsi:type="dcterms:W3CDTF">2014-01-23T02:12:56Z</dcterms:modified>
</cp:coreProperties>
</file>